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63" r:id="rId3"/>
    <p:sldId id="257" r:id="rId4"/>
    <p:sldId id="258" r:id="rId5"/>
    <p:sldId id="262" r:id="rId6"/>
    <p:sldId id="264" r:id="rId7"/>
    <p:sldId id="259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4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3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0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0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4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5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zuov.gov.rs/mpntr-sos-telefonska-linija-0800-200-201-za-psihosocijalnu-podrsku-zaposlenima-u-prosveti-roditeljima-i-ucenicim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uov.gov.rs/predlog-i-uputstvo-za-rad-sa-alatima-za-ostvarivanje-obrazovno-vaspitnog-procesa-ucenjem-na-daljinu/" TargetMode="External"/><Relationship Id="rId2" Type="http://schemas.openxmlformats.org/officeDocument/2006/relationships/hyperlink" Target="https://www.rasporednastave.gov.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cionica.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age.googleapis.com/mcourser-europe-2-api-blobs/home-page/rs_RS/v1/index.html" TargetMode="External"/><Relationship Id="rId2" Type="http://schemas.openxmlformats.org/officeDocument/2006/relationships/hyperlink" Target="https://rtsplaneta.rs/video/list/category/517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n.gov.rs/ocenjivanje-i-pracenje-napredovanja-ucenika-tokom-ucenja-na-daljin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288"/>
            <a:ext cx="7917656" cy="3262312"/>
          </a:xfrm>
        </p:spPr>
        <p:txBody>
          <a:bodyPr/>
          <a:lstStyle/>
          <a:p>
            <a:pPr algn="ctr"/>
            <a:r>
              <a:rPr lang="sr-Cyrl-RS" b="1" dirty="0" smtClean="0"/>
              <a:t>Препоруке за наставнике </a:t>
            </a:r>
            <a:r>
              <a:rPr lang="sr-Cyrl-RS" b="1" dirty="0" smtClean="0"/>
              <a:t>у ванредном стању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410200"/>
            <a:ext cx="8062912" cy="990600"/>
          </a:xfrm>
        </p:spPr>
        <p:txBody>
          <a:bodyPr/>
          <a:lstStyle/>
          <a:p>
            <a:pPr algn="r"/>
            <a:r>
              <a:rPr lang="sr-Cyrl-RS" dirty="0" smtClean="0"/>
              <a:t>Стручна служба ОШ „Сечењи Иштван“ Суботица</a:t>
            </a:r>
          </a:p>
          <a:p>
            <a:pPr algn="r"/>
            <a:r>
              <a:rPr lang="sr-Cyrl-RS" dirty="0" smtClean="0"/>
              <a:t>Март</a:t>
            </a:r>
            <a:r>
              <a:rPr lang="sr-Cyrl-RS" dirty="0" smtClean="0"/>
              <a:t>, 2020.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Организација и брига о себи је неопходна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 smtClean="0"/>
              <a:t>Организација радног дана па и недеље се треба планирати. Време за обраду лекција, време за комуникацију са ученицима, са колегама и припрема и преглед домаћих задатака одузимају добар део дана</a:t>
            </a:r>
            <a:r>
              <a:rPr lang="sr-Cyrl-RS" sz="2400" dirty="0" smtClean="0"/>
              <a:t>.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Важно </a:t>
            </a:r>
            <a:r>
              <a:rPr lang="sr-Cyrl-RS" sz="2400" dirty="0" smtClean="0"/>
              <a:t>је направити свој план рада и придржавати се оквирног времена.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50008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Неопходно </a:t>
            </a:r>
            <a:r>
              <a:rPr lang="sr-Cyrl-RS" sz="2400" dirty="0" smtClean="0"/>
              <a:t>је да Ваш дан садржи слободно време, време за одмор и за ближње.</a:t>
            </a:r>
          </a:p>
          <a:p>
            <a:r>
              <a:rPr lang="sr-Cyrl-RS" sz="2400" dirty="0" smtClean="0"/>
              <a:t>Ванредно стање у целом свету и код нас је донело дозу забринутости, стреса и неизвесности које чине да се не осећамо сасвим добро и у реду. </a:t>
            </a:r>
          </a:p>
          <a:p>
            <a:pPr>
              <a:buNone/>
            </a:pPr>
            <a:r>
              <a:rPr lang="sr-Cyrl-RS" sz="2400" dirty="0" smtClean="0"/>
              <a:t>    У реду је не осећати се добро у овој ситуацији. Не верујмо ни да су апсолутни оптимисти </a:t>
            </a:r>
            <a:r>
              <a:rPr lang="sr-Cyrl-RS" sz="2400" dirty="0" smtClean="0"/>
              <a:t>безбрижни, </a:t>
            </a:r>
            <a:r>
              <a:rPr lang="sr-Cyrl-RS" sz="2400" dirty="0" smtClean="0"/>
              <a:t>јер </a:t>
            </a:r>
            <a:r>
              <a:rPr lang="sr-Cyrl-RS" sz="2400" dirty="0" smtClean="0"/>
              <a:t>време, реално, </a:t>
            </a:r>
            <a:r>
              <a:rPr lang="sr-Cyrl-RS" sz="2400" dirty="0" smtClean="0"/>
              <a:t>није безбрижно.</a:t>
            </a:r>
          </a:p>
          <a:p>
            <a:pPr>
              <a:buNone/>
            </a:pPr>
            <a:r>
              <a:rPr lang="sr-Cyrl-RS" sz="2400" dirty="0" smtClean="0"/>
              <a:t>    Ако понекад осећате </a:t>
            </a:r>
            <a:r>
              <a:rPr lang="sr-Cyrl-RS" sz="2400" dirty="0" smtClean="0"/>
              <a:t>страх, </a:t>
            </a:r>
            <a:r>
              <a:rPr lang="sr-Cyrl-RS" sz="2400" dirty="0" smtClean="0"/>
              <a:t>знајте да га сви осећамо. Само не причамо јако гласно о томе.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Тескоба </a:t>
            </a:r>
            <a:r>
              <a:rPr lang="sr-Cyrl-RS" sz="2400" dirty="0" smtClean="0"/>
              <a:t>је нормалан осећај која доводи до промене понашања иако се понашамо као да се сасвим рационално носимо са ситуацијом која се појавила са Корона вирусом. </a:t>
            </a:r>
          </a:p>
          <a:p>
            <a:r>
              <a:rPr lang="sr-Cyrl-RS" sz="2400" dirty="0" smtClean="0"/>
              <a:t>Осећај беспомоћности са многим информацијама у </a:t>
            </a:r>
            <a:r>
              <a:rPr lang="sr-Cyrl-RS" sz="2400" dirty="0" smtClean="0"/>
              <a:t>вези са пандемијом </a:t>
            </a:r>
            <a:r>
              <a:rPr lang="sr-Cyrl-RS" sz="2400" dirty="0" smtClean="0"/>
              <a:t>је свима </a:t>
            </a:r>
            <a:r>
              <a:rPr lang="sr-Cyrl-RS" sz="2400" dirty="0" smtClean="0"/>
              <a:t>унео </a:t>
            </a:r>
            <a:r>
              <a:rPr lang="sr-Cyrl-RS" sz="2400" dirty="0" smtClean="0"/>
              <a:t>дозу нервозе на претпостављену опасност по живот.</a:t>
            </a:r>
          </a:p>
          <a:p>
            <a:r>
              <a:rPr lang="sr-Cyrl-RS" sz="2400" dirty="0" smtClean="0"/>
              <a:t>Ваши ближњи, деца, шира </a:t>
            </a:r>
            <a:r>
              <a:rPr lang="sr-Cyrl-RS" sz="2400" dirty="0" smtClean="0"/>
              <a:t>породица, </a:t>
            </a:r>
            <a:r>
              <a:rPr lang="sr-Cyrl-RS" sz="2400" dirty="0" smtClean="0"/>
              <a:t>осећају вашу тескобу и када о њој не говорите.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Треба да верујемо </a:t>
            </a:r>
            <a:r>
              <a:rPr lang="sr-Cyrl-RS" sz="2400" dirty="0" smtClean="0"/>
              <a:t>да ће пандемија брзо </a:t>
            </a:r>
            <a:r>
              <a:rPr lang="sr-Cyrl-RS" sz="2400" dirty="0" smtClean="0"/>
              <a:t>проћи </a:t>
            </a:r>
            <a:r>
              <a:rPr lang="sr-Cyrl-RS" sz="2400" dirty="0" smtClean="0"/>
              <a:t>без већих последица по животе становништа. То мишљење је снага и одатле треба дати подршку и осећај сигурности својој породици </a:t>
            </a:r>
            <a:r>
              <a:rPr lang="sr-Cyrl-RS" sz="2400" dirty="0" smtClean="0"/>
              <a:t>и, </a:t>
            </a:r>
            <a:r>
              <a:rPr lang="sr-Cyrl-RS" sz="2400" dirty="0" smtClean="0"/>
              <a:t>пре </a:t>
            </a:r>
            <a:r>
              <a:rPr lang="sr-Cyrl-RS" sz="2400" dirty="0" smtClean="0"/>
              <a:t>свих, </a:t>
            </a:r>
            <a:r>
              <a:rPr lang="sr-Cyrl-RS" sz="2400" dirty="0" smtClean="0"/>
              <a:t>деци. </a:t>
            </a:r>
          </a:p>
          <a:p>
            <a:r>
              <a:rPr lang="sr-Cyrl-RS" sz="2400" dirty="0" smtClean="0"/>
              <a:t>Дечја осећања су важна и треба им одговорити на сва питања и недоумице у </a:t>
            </a:r>
            <a:r>
              <a:rPr lang="sr-Cyrl-RS" sz="2400" dirty="0" smtClean="0"/>
              <a:t>вези са  вирусом </a:t>
            </a:r>
            <a:r>
              <a:rPr lang="sr-Cyrl-RS" sz="2400" dirty="0" smtClean="0"/>
              <a:t>и </a:t>
            </a:r>
            <a:r>
              <a:rPr lang="sr-Cyrl-RS" sz="2400" dirty="0" smtClean="0"/>
              <a:t>ванредним стањем </a:t>
            </a:r>
            <a:r>
              <a:rPr lang="sr-Cyrl-RS" sz="2400" dirty="0" smtClean="0"/>
              <a:t>у односу на њихов узраст. Очување дечје психе је једнако важно као и очување физичког здравља.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Италијански </a:t>
            </a:r>
            <a:r>
              <a:rPr lang="sr-Cyrl-RS" sz="2400" dirty="0" smtClean="0"/>
              <a:t>филм </a:t>
            </a:r>
            <a:r>
              <a:rPr lang="sr-Cyrl-RS" sz="2400" dirty="0"/>
              <a:t>Роберта Бенингија “Живот је леп” који </a:t>
            </a:r>
            <a:r>
              <a:rPr lang="sr-Cyrl-RS" sz="2400" dirty="0" smtClean="0"/>
              <a:t>препоручују многи </a:t>
            </a:r>
            <a:r>
              <a:rPr lang="sr-Cyrl-RS" sz="2400" dirty="0" smtClean="0"/>
              <a:t>неуропсихијатри,   поучан је. </a:t>
            </a:r>
            <a:r>
              <a:rPr lang="sr-Cyrl-RS" sz="2400" dirty="0" smtClean="0"/>
              <a:t>Препоручују га родитељима  непотпуних породица, оних у проблему са партнерским релацијама као и родитељима који имају неку дисфукцију са неким дететом. Радња филма је у логору где отац штити свог сина од чињеница и много тога своди на игру у чему му се придружују други затвореници. </a:t>
            </a:r>
          </a:p>
          <a:p>
            <a:r>
              <a:rPr lang="sr-Cyrl-RS" sz="2400" dirty="0" smtClean="0"/>
              <a:t>Препорука: филм треба погледати.</a:t>
            </a:r>
          </a:p>
          <a:p>
            <a:r>
              <a:rPr lang="sr-Cyrl-RS" sz="2400" dirty="0" smtClean="0"/>
              <a:t>Напомена: филм је тежак.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#ОстаниКодКуће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r>
              <a:rPr lang="sr-Cyrl-RS" sz="2400" dirty="0" smtClean="0"/>
              <a:t>Самоизолација </a:t>
            </a:r>
            <a:r>
              <a:rPr lang="sr-Cyrl-RS" sz="2400" dirty="0" smtClean="0"/>
              <a:t>у ванредном стању је разумљива због здравља и самозаштите свих. Прилагођавање и мењање навика је неминовно. У психолошком смислу можемо реаговати на различите начине. Међутим, ако ситуацију прихватимо као тренутну и пролазну и овај период као време које не мора нужно бити лоше лакше ће нам проћи.</a:t>
            </a:r>
          </a:p>
          <a:p>
            <a:r>
              <a:rPr lang="sr-Cyrl-RS" sz="2400" dirty="0" smtClean="0"/>
              <a:t>Одржавање социјалних контаката путем телефона и друштвених мрежа је у овом периоду важно. Уместо на кафи нађимо се на </a:t>
            </a:r>
            <a:r>
              <a:rPr lang="sr-Cyrl-RS" sz="2400" dirty="0" smtClean="0"/>
              <a:t>Скајпу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dirty="0"/>
              <a:t>Последње, а не мање важно, </a:t>
            </a:r>
            <a:r>
              <a:rPr lang="sr-Cyrl-RS" sz="3600" dirty="0" smtClean="0"/>
              <a:t>је:</a:t>
            </a:r>
            <a:endParaRPr lang="sr-Cyrl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724403" cy="41023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Cyrl-RS" sz="3800" b="1" dirty="0" smtClean="0"/>
          </a:p>
          <a:p>
            <a:endParaRPr lang="sr-Cyrl-RS" sz="3800" b="1" dirty="0"/>
          </a:p>
          <a:p>
            <a:r>
              <a:rPr lang="sr-Latn-RS" sz="3800" b="1" dirty="0" smtClean="0"/>
              <a:t>BURN OUT </a:t>
            </a:r>
            <a:r>
              <a:rPr lang="sr-Cyrl-RS" sz="3800" dirty="0" smtClean="0"/>
              <a:t>– </a:t>
            </a:r>
            <a:r>
              <a:rPr lang="sr-Cyrl-RS" sz="3800" dirty="0" smtClean="0"/>
              <a:t>најчешће преведено </a:t>
            </a:r>
            <a:r>
              <a:rPr lang="sr-Cyrl-RS" sz="3800" b="1" dirty="0" smtClean="0"/>
              <a:t>САГОРЕВАЊЕ НА ПОСЛУ</a:t>
            </a:r>
            <a:r>
              <a:rPr lang="sr-Cyrl-RS" sz="3800" dirty="0" smtClean="0"/>
              <a:t>. </a:t>
            </a:r>
            <a:r>
              <a:rPr lang="sr-Cyrl-RS" sz="3800" dirty="0" smtClean="0"/>
              <a:t>Индикатори стреса могу бити и физиолошки и психолошки. Пад имунитета, несаница, исцрпљеност, нервоза, преосетљивост само су део симптома бурн оут-а. </a:t>
            </a:r>
          </a:p>
          <a:p>
            <a:pPr>
              <a:buNone/>
            </a:pPr>
            <a:r>
              <a:rPr lang="sr-Cyrl-RS" sz="3800" dirty="0" smtClean="0"/>
              <a:t>    У литератури се наводе најугроженије професије оне које су примарно усмерене на рад са људима као и висок степен одговорности, обим послова или временски рокови  у којима послови требају бити одрађени. </a:t>
            </a:r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Да до тога не би дошло: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724403" cy="4178513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/>
              <a:t>Поставимо себи реалне циљеве. Бринимо о свом телу, духу и здрављу јер је то погон који хранимо споља. </a:t>
            </a:r>
            <a:endParaRPr lang="en-US" sz="2400" dirty="0" smtClean="0"/>
          </a:p>
          <a:p>
            <a:r>
              <a:rPr lang="sr-Cyrl-RS" sz="2400" dirty="0" smtClean="0"/>
              <a:t>Квалитетно распоредите време (спорт-вежбе, слушање музике, читање, шетње, хоби) размену мишљења, разумевање, дружење (виртуелно). </a:t>
            </a:r>
          </a:p>
          <a:p>
            <a:r>
              <a:rPr lang="sr-Cyrl-RS" sz="2400" dirty="0" smtClean="0"/>
              <a:t>Пронађите време за себе и своје потребе.</a:t>
            </a:r>
          </a:p>
          <a:p>
            <a:r>
              <a:rPr lang="sr-Cyrl-RS" sz="2400" dirty="0" smtClean="0"/>
              <a:t>Уколико се осетите лоше, потражите савет стручних лица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800" dirty="0"/>
              <a:t>СОС линија за психосоцијалну помоћ запосленима у просвети, родитељима и ученицима </a:t>
            </a:r>
            <a:r>
              <a:rPr lang="sr-Cyrl-RS" sz="2800" dirty="0" smtClean="0"/>
              <a:t>:</a:t>
            </a:r>
            <a:endParaRPr lang="sr-Cyrl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953003" cy="433091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://zuov.gov.rs/mpntr-sos-telefonska-linija-0800-200-201-za-psihosocijalnu-podrsku-zaposlenima-u-prosveti-roditeljima-i-ucenicima/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						</a:t>
            </a:r>
            <a:r>
              <a:rPr lang="sr-Cyrl-RS" sz="2000" b="1" dirty="0" smtClean="0"/>
              <a:t>Будите добро!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 lnSpcReduction="10000"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Поштоване колеге, </a:t>
            </a: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    У циљу што квалитетније наставе на даљину, због ванредне ситуације у целом свету, </a:t>
            </a:r>
            <a:r>
              <a:rPr lang="sr-Cyrl-RS" sz="2400" dirty="0" smtClean="0"/>
              <a:t>треба да  будемо </a:t>
            </a:r>
            <a:r>
              <a:rPr lang="sr-Cyrl-RS" sz="2400" dirty="0" smtClean="0"/>
              <a:t>спремни да одговоримо задацима и изазовима који су испред нас.</a:t>
            </a:r>
          </a:p>
          <a:p>
            <a:pPr>
              <a:buNone/>
            </a:pPr>
            <a:r>
              <a:rPr lang="sr-Cyrl-RS" sz="2400" dirty="0" smtClean="0"/>
              <a:t>    На дигиталне платформе нас је пре очекиваног довела новонастала ситуација. Сходно личном позиву спремно се сналазимо у датим приликама. </a:t>
            </a:r>
          </a:p>
          <a:p>
            <a:pPr>
              <a:buNone/>
            </a:pPr>
            <a:r>
              <a:rPr lang="sr-Cyrl-RS" sz="2400" dirty="0" smtClean="0"/>
              <a:t>    Искористимо ово време и за лични и професионални развој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8" y="553550"/>
            <a:ext cx="7524003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Учење </a:t>
            </a:r>
            <a:r>
              <a:rPr lang="sr-Cyrl-RS" dirty="0" smtClean="0"/>
              <a:t>на даљину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8229600" cy="49308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Настава и учење на даљину могу бити једнако успешни као традиционална настава уколико се користе одговарајући наставни методи и технологије, уколико постоји интеракција између ученика и уколико постоји благовремена повратна веза између наставника и ученика.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Мултимедијални дидактички материјали у дигиталној форми обезбеђују већу очигледност, динамичност, могућност индивидуализације у складу са сопственим интерсовањем ученика.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Линкови од помоћи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800603" cy="4102313"/>
          </a:xfrm>
        </p:spPr>
        <p:txBody>
          <a:bodyPr>
            <a:normAutofit/>
          </a:bodyPr>
          <a:lstStyle/>
          <a:p>
            <a:r>
              <a:rPr lang="sr-Cyrl-RS" dirty="0" smtClean="0"/>
              <a:t>Распоред емитовања образовних </a:t>
            </a:r>
          </a:p>
          <a:p>
            <a:pPr>
              <a:buNone/>
            </a:pPr>
            <a:r>
              <a:rPr lang="sr-Cyrl-RS" dirty="0" smtClean="0"/>
              <a:t>    садржаја </a:t>
            </a:r>
            <a:r>
              <a:rPr lang="en-US" dirty="0" smtClean="0">
                <a:hlinkClick r:id="rId2"/>
              </a:rPr>
              <a:t>https://www.rasporednastave.gov.rs/</a:t>
            </a:r>
            <a:endParaRPr lang="sr-Cyrl-RS" dirty="0" smtClean="0"/>
          </a:p>
          <a:p>
            <a:r>
              <a:rPr lang="sr-Cyrl-RS" dirty="0" smtClean="0"/>
              <a:t>Више о могућим алатима можете пронаћи на званичном сајту Завода за унапређење </a:t>
            </a:r>
          </a:p>
          <a:p>
            <a:r>
              <a:rPr lang="en-US" dirty="0" smtClean="0">
                <a:hlinkClick r:id="rId3"/>
              </a:rPr>
              <a:t>https://zuov.gov.rs/predlog-i-uputstvo-za-rad-sa-alatima-za-ostvarivanje-obrazovno-vaspitnog-procesa-ucenjem-na-daljinu/</a:t>
            </a:r>
            <a:r>
              <a:rPr lang="sr-Cyrl-RS" dirty="0" smtClean="0"/>
              <a:t>  </a:t>
            </a:r>
          </a:p>
          <a:p>
            <a:r>
              <a:rPr lang="sr-Cyrl-RS" dirty="0" smtClean="0"/>
              <a:t>Упутство за коришћење дигиталних уџбеника можете погледати на : </a:t>
            </a:r>
          </a:p>
          <a:p>
            <a:r>
              <a:rPr lang="en-US" dirty="0" smtClean="0">
                <a:hlinkClick r:id="rId4"/>
              </a:rPr>
              <a:t>https://www.eucionica.rs/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Линкови од помоћи за наставу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724403" cy="4254713"/>
          </a:xfrm>
        </p:spPr>
        <p:txBody>
          <a:bodyPr>
            <a:normAutofit/>
          </a:bodyPr>
          <a:lstStyle/>
          <a:p>
            <a:r>
              <a:rPr lang="sr-Cyrl-RS" dirty="0" smtClean="0"/>
              <a:t>Платформа Планета </a:t>
            </a:r>
            <a:r>
              <a:rPr lang="en-US" dirty="0" smtClean="0">
                <a:hlinkClick r:id="rId2"/>
              </a:rPr>
              <a:t>https://rtsplaneta.rs/video/list/category/517/</a:t>
            </a:r>
            <a:endParaRPr lang="sr-Cyrl-RS" dirty="0" smtClean="0"/>
          </a:p>
          <a:p>
            <a:r>
              <a:rPr lang="sr-Cyrl-RS" dirty="0" smtClean="0"/>
              <a:t>Упутство за коришћење дигиталних уџбеника 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en-US" dirty="0" smtClean="0">
                <a:hlinkClick r:id="rId3"/>
              </a:rPr>
              <a:t>https://storage.googleapis.com/mcourser-europe-2-api-blobs/home-page/rs_RS/v1/index.html#animacije</a:t>
            </a:r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Осим он лине платформи, оперативних планова, праћења напредовања ученика, евиденције о реализацији часова потребна је и додатна подршка ученицима у учењу на даљину.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Врсте подршке ученицима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800603" cy="4330913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Подршку можете остварити мотивационим порукама у одговорима. И у тексту се осети порука између редова на основу конструкције реченица. </a:t>
            </a:r>
          </a:p>
          <a:p>
            <a:r>
              <a:rPr lang="sr-Cyrl-RS" sz="2000" dirty="0" smtClean="0"/>
              <a:t>Продуктивне информационе технике кроз домаће задатке код ученика могу оснажити њихове ресурсе и мотивисати га за бољи и темељнији рад на наредној лекцији или теми. Приметите промену.</a:t>
            </a:r>
          </a:p>
          <a:p>
            <a:r>
              <a:rPr lang="sr-Cyrl-RS" sz="2000" dirty="0" smtClean="0"/>
              <a:t>Похвала је увек одличан вид мотивације и треба често користити. </a:t>
            </a:r>
          </a:p>
          <a:p>
            <a:r>
              <a:rPr lang="sr-Cyrl-RS" sz="2000" dirty="0" smtClean="0"/>
              <a:t>Оцењивање се може искористити као мотивационо средство.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Оцењивање</a:t>
            </a:r>
            <a:r>
              <a:rPr lang="sr-Latn-R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953003" cy="4407113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За време ванредне ситуације и реализације наставне преко интернета и он лине платформи прелази се са сумативног оцењивања на формативно</a:t>
            </a:r>
            <a:r>
              <a:rPr lang="sr-Cyrl-RS" sz="2400" dirty="0" smtClean="0"/>
              <a:t>.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Повратне </a:t>
            </a:r>
            <a:r>
              <a:rPr lang="sr-Cyrl-RS" sz="2400" dirty="0" smtClean="0"/>
              <a:t>информације </a:t>
            </a:r>
            <a:r>
              <a:rPr lang="sr-Cyrl-RS" sz="2400" dirty="0" smtClean="0"/>
              <a:t>ученицима су најкориснији део оцењивања. Навести шта је било добро и  које наредне кораке ученик треба да предузме да би напредовао у учењу.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Оцењивање</a:t>
            </a:r>
            <a:r>
              <a:rPr lang="sr-Latn-RS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000" dirty="0" smtClean="0"/>
              <a:t>Све формативне оцене и увиди наставника могу бити значајно искориштени за сумативно оцењивање на крају школске године. Више на званичном сајту Министарства просвете</a:t>
            </a:r>
            <a:endParaRPr lang="sr-Cyrl-R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http://www.mpn.gov.rs/ocenjivanje-i-pracenje-napredovanja-ucenika-tokom-ucenja-na-daljinu/</a:t>
            </a:r>
            <a:endParaRPr lang="sr-Cyrl-RS" sz="2000" dirty="0" smtClean="0"/>
          </a:p>
          <a:p>
            <a:r>
              <a:rPr lang="sr-Cyrl-RS" sz="2000" dirty="0" smtClean="0"/>
              <a:t>Успех у учењу је у тесној повезаности са мотивацијом.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rmativno-ocenjivanje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551913"/>
            <a:ext cx="8001000" cy="579754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3141</TotalTime>
  <Words>998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Trebuchet MS</vt:lpstr>
      <vt:lpstr>Wingdings 2</vt:lpstr>
      <vt:lpstr>Quotable</vt:lpstr>
      <vt:lpstr>Препоруке за наставнике у ванредном стању</vt:lpstr>
      <vt:lpstr>PowerPoint Presentation</vt:lpstr>
      <vt:lpstr>   Учење на даљину </vt:lpstr>
      <vt:lpstr>Линкови од помоћи за наставу</vt:lpstr>
      <vt:lpstr>Линкови од помоћи за наставу</vt:lpstr>
      <vt:lpstr>Врсте подршке ученицима</vt:lpstr>
      <vt:lpstr>Оцењивање </vt:lpstr>
      <vt:lpstr>Оцењивање </vt:lpstr>
      <vt:lpstr>PowerPoint Presentation</vt:lpstr>
      <vt:lpstr>Организација и брига о себи је неопходна</vt:lpstr>
      <vt:lpstr>PowerPoint Presentation</vt:lpstr>
      <vt:lpstr>PowerPoint Presentation</vt:lpstr>
      <vt:lpstr>PowerPoint Presentation</vt:lpstr>
      <vt:lpstr>PowerPoint Presentation</vt:lpstr>
      <vt:lpstr>#ОстаниКодКуће</vt:lpstr>
      <vt:lpstr>Последње, а не мање важно, је:</vt:lpstr>
      <vt:lpstr>Да до тога не би дошло:</vt:lpstr>
      <vt:lpstr>СОС линија за психосоцијалну помоћ запосленима у просвети, родитељима и ученицима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Smartedu</dc:creator>
  <cp:lastModifiedBy>Owner</cp:lastModifiedBy>
  <cp:revision>229</cp:revision>
  <dcterms:created xsi:type="dcterms:W3CDTF">2020-03-25T01:14:28Z</dcterms:created>
  <dcterms:modified xsi:type="dcterms:W3CDTF">2020-03-28T09:29:59Z</dcterms:modified>
</cp:coreProperties>
</file>